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oppins" panose="00000500000000000000" pitchFamily="2" charset="0"/>
      <p:regular r:id="rId11"/>
    </p:embeddedFont>
    <p:embeddedFont>
      <p:font typeface="Poppins Bold" panose="00000800000000000000" charset="0"/>
      <p:regular r:id="rId12"/>
    </p:embeddedFont>
    <p:embeddedFont>
      <p:font typeface="Poppins Light" panose="00000400000000000000" pitchFamily="2" charset="0"/>
      <p:regular r:id="rId13"/>
    </p:embeddedFont>
    <p:embeddedFont>
      <p:font typeface="Poppins Semi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1090" y="4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Farmers face challenges in selecting the right crop treatments</a:t>
            </a:r>
          </a:p>
          <a:p>
            <a:r>
              <a:rPr lang="en-US"/>
              <a:t>- Due to lack of data on their efficacy across varying climates and soil conditions</a:t>
            </a:r>
          </a:p>
          <a:p>
            <a:r>
              <a:rPr lang="en-US"/>
              <a:t>- Resulting in suboptimal yields and increased vulnerability to environmental threats.</a:t>
            </a:r>
          </a:p>
          <a:p>
            <a:endParaRPr lang="en-US"/>
          </a:p>
          <a:p>
            <a:r>
              <a:rPr lang="en-US"/>
              <a:t>- We are providing an AI driven agricultural solution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Downloaded all the historical data for wheather forecasts of the last 50 years</a:t>
            </a:r>
          </a:p>
          <a:p>
            <a:r>
              <a:rPr lang="en-US"/>
              <a:t>- Used them to train an AI Mixture of Experts model to predict risks for crops for the next weeks</a:t>
            </a:r>
          </a:p>
          <a:p>
            <a:r>
              <a:rPr lang="en-US"/>
              <a:t>- Created a web application to let the farmer be informed by AI predictions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Models based on agronomy stress algorithms</a:t>
            </a:r>
          </a:p>
          <a:p>
            <a:endParaRPr lang="en-US"/>
          </a:p>
          <a:p>
            <a:r>
              <a:rPr lang="en-US"/>
              <a:t>- Lightweight models -&gt; they may run on client side to save server time = money + pollution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39.jpeg"/><Relationship Id="rId10" Type="http://schemas.openxmlformats.org/officeDocument/2006/relationships/image" Target="../media/image16.svg"/><Relationship Id="rId4" Type="http://schemas.openxmlformats.org/officeDocument/2006/relationships/image" Target="../media/image30.svg"/><Relationship Id="rId9" Type="http://schemas.openxmlformats.org/officeDocument/2006/relationships/image" Target="../media/image15.png"/><Relationship Id="rId14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6.svg"/><Relationship Id="rId5" Type="http://schemas.openxmlformats.org/officeDocument/2006/relationships/image" Target="../media/image42.sv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9.pn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6.svg"/><Relationship Id="rId5" Type="http://schemas.openxmlformats.org/officeDocument/2006/relationships/image" Target="../media/image42.sv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0.pn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6.svg"/><Relationship Id="rId5" Type="http://schemas.openxmlformats.org/officeDocument/2006/relationships/image" Target="../media/image42.sv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6.svg"/><Relationship Id="rId5" Type="http://schemas.openxmlformats.org/officeDocument/2006/relationships/image" Target="../media/image52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61753" y="8951502"/>
            <a:ext cx="1657294" cy="613597"/>
          </a:xfrm>
          <a:custGeom>
            <a:avLst/>
            <a:gdLst/>
            <a:ahLst/>
            <a:cxnLst/>
            <a:rect l="l" t="t" r="r" b="b"/>
            <a:pathLst>
              <a:path w="1657294" h="613597">
                <a:moveTo>
                  <a:pt x="0" y="0"/>
                </a:moveTo>
                <a:lnTo>
                  <a:pt x="1657294" y="0"/>
                </a:lnTo>
                <a:lnTo>
                  <a:pt x="1657294" y="613596"/>
                </a:lnTo>
                <a:lnTo>
                  <a:pt x="0" y="613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456" t="-887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0" y="-273946"/>
            <a:ext cx="3325716" cy="3325716"/>
          </a:xfrm>
          <a:custGeom>
            <a:avLst/>
            <a:gdLst/>
            <a:ahLst/>
            <a:cxnLst/>
            <a:rect l="l" t="t" r="r" b="b"/>
            <a:pathLst>
              <a:path w="3325716" h="3325716">
                <a:moveTo>
                  <a:pt x="0" y="0"/>
                </a:moveTo>
                <a:lnTo>
                  <a:pt x="3325716" y="0"/>
                </a:lnTo>
                <a:lnTo>
                  <a:pt x="3325716" y="3325715"/>
                </a:lnTo>
                <a:lnTo>
                  <a:pt x="0" y="3325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325716" y="849934"/>
            <a:ext cx="2211190" cy="1077955"/>
          </a:xfrm>
          <a:custGeom>
            <a:avLst/>
            <a:gdLst/>
            <a:ahLst/>
            <a:cxnLst/>
            <a:rect l="l" t="t" r="r" b="b"/>
            <a:pathLst>
              <a:path w="2211190" h="1077955">
                <a:moveTo>
                  <a:pt x="0" y="0"/>
                </a:moveTo>
                <a:lnTo>
                  <a:pt x="2211189" y="0"/>
                </a:lnTo>
                <a:lnTo>
                  <a:pt x="2211189" y="1077955"/>
                </a:lnTo>
                <a:lnTo>
                  <a:pt x="0" y="1077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-682820" y="6017229"/>
            <a:ext cx="19154113" cy="4269771"/>
          </a:xfrm>
          <a:custGeom>
            <a:avLst/>
            <a:gdLst/>
            <a:ahLst/>
            <a:cxnLst/>
            <a:rect l="l" t="t" r="r" b="b"/>
            <a:pathLst>
              <a:path w="19154113" h="4269771">
                <a:moveTo>
                  <a:pt x="0" y="0"/>
                </a:moveTo>
                <a:lnTo>
                  <a:pt x="19154113" y="0"/>
                </a:lnTo>
                <a:lnTo>
                  <a:pt x="19154113" y="4269771"/>
                </a:lnTo>
                <a:lnTo>
                  <a:pt x="0" y="4269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2978305"/>
            <a:ext cx="12720874" cy="301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53"/>
              </a:lnSpc>
            </a:pPr>
            <a:r>
              <a:rPr lang="en-US" sz="10046" b="1">
                <a:solidFill>
                  <a:srgbClr val="1C1C39"/>
                </a:solidFill>
                <a:latin typeface="Poppins Bold"/>
                <a:ea typeface="Poppins Bold"/>
                <a:cs typeface="Poppins Bold"/>
                <a:sym typeface="Poppins Bold"/>
              </a:rPr>
              <a:t>Welcome to the Smart Farming Era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4110" y="821562"/>
            <a:ext cx="814954" cy="98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8"/>
              </a:lnSpc>
              <a:spcBef>
                <a:spcPct val="0"/>
              </a:spcBef>
            </a:pPr>
            <a:r>
              <a:rPr lang="en-US" sz="5463">
                <a:solidFill>
                  <a:srgbClr val="1C1C39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257450" y="-651234"/>
            <a:ext cx="15396025" cy="7740711"/>
            <a:chOff x="0" y="0"/>
            <a:chExt cx="812800" cy="408654"/>
          </a:xfrm>
        </p:grpSpPr>
        <p:sp>
          <p:nvSpPr>
            <p:cNvPr id="9" name="Freeform 9"/>
            <p:cNvSpPr/>
            <p:nvPr/>
          </p:nvSpPr>
          <p:spPr>
            <a:xfrm>
              <a:off x="13867" y="0"/>
              <a:ext cx="785066" cy="398199"/>
            </a:xfrm>
            <a:custGeom>
              <a:avLst/>
              <a:gdLst/>
              <a:ahLst/>
              <a:cxnLst/>
              <a:rect l="l" t="t" r="r" b="b"/>
              <a:pathLst>
                <a:path w="785066" h="398199">
                  <a:moveTo>
                    <a:pt x="410262" y="390827"/>
                  </a:moveTo>
                  <a:lnTo>
                    <a:pt x="781204" y="17828"/>
                  </a:lnTo>
                  <a:cubicBezTo>
                    <a:pt x="784182" y="14833"/>
                    <a:pt x="785066" y="10341"/>
                    <a:pt x="783444" y="6441"/>
                  </a:cubicBezTo>
                  <a:cubicBezTo>
                    <a:pt x="781823" y="2541"/>
                    <a:pt x="778014" y="0"/>
                    <a:pt x="773790" y="0"/>
                  </a:cubicBezTo>
                  <a:lnTo>
                    <a:pt x="11276" y="0"/>
                  </a:lnTo>
                  <a:cubicBezTo>
                    <a:pt x="7052" y="0"/>
                    <a:pt x="3243" y="2541"/>
                    <a:pt x="1622" y="6441"/>
                  </a:cubicBezTo>
                  <a:cubicBezTo>
                    <a:pt x="0" y="10341"/>
                    <a:pt x="884" y="14833"/>
                    <a:pt x="3862" y="17828"/>
                  </a:cubicBezTo>
                  <a:lnTo>
                    <a:pt x="374804" y="390827"/>
                  </a:lnTo>
                  <a:cubicBezTo>
                    <a:pt x="379497" y="395546"/>
                    <a:pt x="385878" y="398199"/>
                    <a:pt x="392533" y="398199"/>
                  </a:cubicBezTo>
                  <a:cubicBezTo>
                    <a:pt x="399188" y="398199"/>
                    <a:pt x="405569" y="395546"/>
                    <a:pt x="410262" y="390827"/>
                  </a:cubicBezTo>
                  <a:close/>
                </a:path>
              </a:pathLst>
            </a:custGeom>
            <a:solidFill>
              <a:srgbClr val="00CFCC">
                <a:alpha val="9804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19665"/>
              <a:ext cx="558800" cy="199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857140"/>
            <a:ext cx="11110838" cy="1111083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 rot="72000">
              <a:off x="28558" y="28558"/>
              <a:ext cx="755684" cy="755684"/>
            </a:xfrm>
            <a:custGeom>
              <a:avLst/>
              <a:gdLst/>
              <a:ahLst/>
              <a:cxnLst/>
              <a:rect l="l" t="t" r="r" b="b"/>
              <a:pathLst>
                <a:path w="755684" h="755684">
                  <a:moveTo>
                    <a:pt x="419623" y="19759"/>
                  </a:moveTo>
                  <a:lnTo>
                    <a:pt x="733861" y="321103"/>
                  </a:lnTo>
                  <a:cubicBezTo>
                    <a:pt x="747200" y="333894"/>
                    <a:pt x="754910" y="351459"/>
                    <a:pt x="755297" y="369935"/>
                  </a:cubicBezTo>
                  <a:cubicBezTo>
                    <a:pt x="755684" y="388411"/>
                    <a:pt x="748716" y="406284"/>
                    <a:pt x="735925" y="419623"/>
                  </a:cubicBezTo>
                  <a:lnTo>
                    <a:pt x="434581" y="733861"/>
                  </a:lnTo>
                  <a:cubicBezTo>
                    <a:pt x="421790" y="747200"/>
                    <a:pt x="404225" y="754910"/>
                    <a:pt x="385749" y="755297"/>
                  </a:cubicBezTo>
                  <a:cubicBezTo>
                    <a:pt x="367273" y="755684"/>
                    <a:pt x="349400" y="748716"/>
                    <a:pt x="336061" y="735925"/>
                  </a:cubicBezTo>
                  <a:lnTo>
                    <a:pt x="21823" y="434581"/>
                  </a:lnTo>
                  <a:cubicBezTo>
                    <a:pt x="8485" y="421790"/>
                    <a:pt x="774" y="404225"/>
                    <a:pt x="387" y="385749"/>
                  </a:cubicBezTo>
                  <a:cubicBezTo>
                    <a:pt x="0" y="367273"/>
                    <a:pt x="6968" y="349400"/>
                    <a:pt x="19759" y="336061"/>
                  </a:cubicBezTo>
                  <a:lnTo>
                    <a:pt x="321103" y="21823"/>
                  </a:lnTo>
                  <a:cubicBezTo>
                    <a:pt x="333894" y="8485"/>
                    <a:pt x="351459" y="774"/>
                    <a:pt x="369935" y="387"/>
                  </a:cubicBezTo>
                  <a:cubicBezTo>
                    <a:pt x="388411" y="0"/>
                    <a:pt x="406284" y="6968"/>
                    <a:pt x="419623" y="19759"/>
                  </a:cubicBezTo>
                  <a:close/>
                </a:path>
              </a:pathLst>
            </a:custGeom>
            <a:blipFill>
              <a:blip r:embed="rId3"/>
              <a:stretch>
                <a:fillRect l="-35742" t="-22848" r="-92122" b="-5583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 rot="-2979896">
            <a:off x="16450635" y="-1076749"/>
            <a:ext cx="1947541" cy="4210899"/>
          </a:xfrm>
          <a:custGeom>
            <a:avLst/>
            <a:gdLst/>
            <a:ahLst/>
            <a:cxnLst/>
            <a:rect l="l" t="t" r="r" b="b"/>
            <a:pathLst>
              <a:path w="1947541" h="4210899">
                <a:moveTo>
                  <a:pt x="0" y="0"/>
                </a:moveTo>
                <a:lnTo>
                  <a:pt x="1947540" y="0"/>
                </a:lnTo>
                <a:lnTo>
                  <a:pt x="1947540" y="4210898"/>
                </a:lnTo>
                <a:lnTo>
                  <a:pt x="0" y="4210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-442795" y="8470535"/>
            <a:ext cx="4600284" cy="4111504"/>
          </a:xfrm>
          <a:custGeom>
            <a:avLst/>
            <a:gdLst/>
            <a:ahLst/>
            <a:cxnLst/>
            <a:rect l="l" t="t" r="r" b="b"/>
            <a:pathLst>
              <a:path w="4600284" h="4111504">
                <a:moveTo>
                  <a:pt x="0" y="0"/>
                </a:moveTo>
                <a:lnTo>
                  <a:pt x="4600284" y="0"/>
                </a:lnTo>
                <a:lnTo>
                  <a:pt x="4600284" y="4111503"/>
                </a:lnTo>
                <a:lnTo>
                  <a:pt x="0" y="4111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028700" y="8951502"/>
            <a:ext cx="1657294" cy="613597"/>
          </a:xfrm>
          <a:custGeom>
            <a:avLst/>
            <a:gdLst/>
            <a:ahLst/>
            <a:cxnLst/>
            <a:rect l="l" t="t" r="r" b="b"/>
            <a:pathLst>
              <a:path w="1657294" h="613597">
                <a:moveTo>
                  <a:pt x="0" y="0"/>
                </a:moveTo>
                <a:lnTo>
                  <a:pt x="1657294" y="0"/>
                </a:lnTo>
                <a:lnTo>
                  <a:pt x="1657294" y="613596"/>
                </a:lnTo>
                <a:lnTo>
                  <a:pt x="0" y="613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456" t="-887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28700" y="1977303"/>
            <a:ext cx="11674766" cy="500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9999" b="1">
                <a:solidFill>
                  <a:srgbClr val="1C1C39"/>
                </a:solidFill>
                <a:latin typeface="Poppins Bold"/>
                <a:ea typeface="Poppins Bold"/>
                <a:cs typeface="Poppins Bold"/>
                <a:sym typeface="Poppins Bold"/>
              </a:rPr>
              <a:t>Farmers struggle to select effective treatments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46742" y="8628749"/>
            <a:ext cx="23581484" cy="6021590"/>
            <a:chOff x="0" y="0"/>
            <a:chExt cx="31441979" cy="8028787"/>
          </a:xfrm>
        </p:grpSpPr>
        <p:sp>
          <p:nvSpPr>
            <p:cNvPr id="3" name="Freeform 3"/>
            <p:cNvSpPr/>
            <p:nvPr/>
          </p:nvSpPr>
          <p:spPr>
            <a:xfrm rot="2700000">
              <a:off x="264491" y="2087086"/>
              <a:ext cx="7499804" cy="3854614"/>
            </a:xfrm>
            <a:custGeom>
              <a:avLst/>
              <a:gdLst/>
              <a:ahLst/>
              <a:cxnLst/>
              <a:rect l="l" t="t" r="r" b="b"/>
              <a:pathLst>
                <a:path w="7499804" h="3854614">
                  <a:moveTo>
                    <a:pt x="0" y="0"/>
                  </a:moveTo>
                  <a:lnTo>
                    <a:pt x="7499805" y="0"/>
                  </a:lnTo>
                  <a:lnTo>
                    <a:pt x="7499805" y="3854614"/>
                  </a:lnTo>
                  <a:lnTo>
                    <a:pt x="0" y="3854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2333" r="-26127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 rot="-2700000">
              <a:off x="23677684" y="2087086"/>
              <a:ext cx="7499804" cy="3854614"/>
            </a:xfrm>
            <a:custGeom>
              <a:avLst/>
              <a:gdLst/>
              <a:ahLst/>
              <a:cxnLst/>
              <a:rect l="l" t="t" r="r" b="b"/>
              <a:pathLst>
                <a:path w="7499804" h="3854614">
                  <a:moveTo>
                    <a:pt x="0" y="0"/>
                  </a:moveTo>
                  <a:lnTo>
                    <a:pt x="7499804" y="0"/>
                  </a:lnTo>
                  <a:lnTo>
                    <a:pt x="7499804" y="3854614"/>
                  </a:lnTo>
                  <a:lnTo>
                    <a:pt x="0" y="3854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2333" r="-26127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-306798"/>
            <a:ext cx="1657294" cy="613597"/>
          </a:xfrm>
          <a:custGeom>
            <a:avLst/>
            <a:gdLst/>
            <a:ahLst/>
            <a:cxnLst/>
            <a:rect l="l" t="t" r="r" b="b"/>
            <a:pathLst>
              <a:path w="1657294" h="613597">
                <a:moveTo>
                  <a:pt x="0" y="0"/>
                </a:moveTo>
                <a:lnTo>
                  <a:pt x="1657294" y="0"/>
                </a:lnTo>
                <a:lnTo>
                  <a:pt x="1657294" y="613596"/>
                </a:lnTo>
                <a:lnTo>
                  <a:pt x="0" y="613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456" t="-887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-628594" y="-306798"/>
            <a:ext cx="1657294" cy="613597"/>
          </a:xfrm>
          <a:custGeom>
            <a:avLst/>
            <a:gdLst/>
            <a:ahLst/>
            <a:cxnLst/>
            <a:rect l="l" t="t" r="r" b="b"/>
            <a:pathLst>
              <a:path w="1657294" h="613597">
                <a:moveTo>
                  <a:pt x="0" y="0"/>
                </a:moveTo>
                <a:lnTo>
                  <a:pt x="1657294" y="0"/>
                </a:lnTo>
                <a:lnTo>
                  <a:pt x="1657294" y="613596"/>
                </a:lnTo>
                <a:lnTo>
                  <a:pt x="0" y="613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456" t="-887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flipH="1">
            <a:off x="-301199" y="2129198"/>
            <a:ext cx="903567" cy="3089119"/>
          </a:xfrm>
          <a:custGeom>
            <a:avLst/>
            <a:gdLst/>
            <a:ahLst/>
            <a:cxnLst/>
            <a:rect l="l" t="t" r="r" b="b"/>
            <a:pathLst>
              <a:path w="903567" h="3089119">
                <a:moveTo>
                  <a:pt x="903568" y="0"/>
                </a:moveTo>
                <a:lnTo>
                  <a:pt x="0" y="0"/>
                </a:lnTo>
                <a:lnTo>
                  <a:pt x="0" y="3089119"/>
                </a:lnTo>
                <a:lnTo>
                  <a:pt x="903568" y="3089119"/>
                </a:lnTo>
                <a:lnTo>
                  <a:pt x="903568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7685631" y="2344860"/>
            <a:ext cx="903567" cy="3089119"/>
          </a:xfrm>
          <a:custGeom>
            <a:avLst/>
            <a:gdLst/>
            <a:ahLst/>
            <a:cxnLst/>
            <a:rect l="l" t="t" r="r" b="b"/>
            <a:pathLst>
              <a:path w="903567" h="3089119">
                <a:moveTo>
                  <a:pt x="0" y="0"/>
                </a:moveTo>
                <a:lnTo>
                  <a:pt x="903568" y="0"/>
                </a:lnTo>
                <a:lnTo>
                  <a:pt x="903568" y="3089119"/>
                </a:lnTo>
                <a:lnTo>
                  <a:pt x="0" y="3089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3249320" y="933450"/>
            <a:ext cx="1178935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b="1">
                <a:solidFill>
                  <a:srgbClr val="1C1C39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535491" y="3237516"/>
            <a:ext cx="4044536" cy="4349916"/>
            <a:chOff x="0" y="0"/>
            <a:chExt cx="5392714" cy="579988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392714" cy="5799888"/>
              <a:chOff x="0" y="0"/>
              <a:chExt cx="1065228" cy="114565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65228" cy="1145657"/>
              </a:xfrm>
              <a:custGeom>
                <a:avLst/>
                <a:gdLst/>
                <a:ahLst/>
                <a:cxnLst/>
                <a:rect l="l" t="t" r="r" b="b"/>
                <a:pathLst>
                  <a:path w="1065228" h="1145657">
                    <a:moveTo>
                      <a:pt x="38283" y="0"/>
                    </a:moveTo>
                    <a:lnTo>
                      <a:pt x="1026944" y="0"/>
                    </a:lnTo>
                    <a:cubicBezTo>
                      <a:pt x="1037098" y="0"/>
                      <a:pt x="1046835" y="4033"/>
                      <a:pt x="1054015" y="11213"/>
                    </a:cubicBezTo>
                    <a:cubicBezTo>
                      <a:pt x="1061194" y="18392"/>
                      <a:pt x="1065228" y="28130"/>
                      <a:pt x="1065228" y="38283"/>
                    </a:cubicBezTo>
                    <a:lnTo>
                      <a:pt x="1065228" y="1107373"/>
                    </a:lnTo>
                    <a:cubicBezTo>
                      <a:pt x="1065228" y="1128517"/>
                      <a:pt x="1048087" y="1145657"/>
                      <a:pt x="1026944" y="1145657"/>
                    </a:cubicBezTo>
                    <a:lnTo>
                      <a:pt x="38283" y="1145657"/>
                    </a:lnTo>
                    <a:cubicBezTo>
                      <a:pt x="17140" y="1145657"/>
                      <a:pt x="0" y="1128517"/>
                      <a:pt x="0" y="1107373"/>
                    </a:cubicBezTo>
                    <a:lnTo>
                      <a:pt x="0" y="38283"/>
                    </a:lnTo>
                    <a:cubicBezTo>
                      <a:pt x="0" y="17140"/>
                      <a:pt x="17140" y="0"/>
                      <a:pt x="38283" y="0"/>
                    </a:cubicBezTo>
                    <a:close/>
                  </a:path>
                </a:pathLst>
              </a:custGeom>
              <a:solidFill>
                <a:srgbClr val="00CFCC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1065228" cy="12123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754184" y="1051123"/>
              <a:ext cx="1884346" cy="1884346"/>
            </a:xfrm>
            <a:custGeom>
              <a:avLst/>
              <a:gdLst/>
              <a:ahLst/>
              <a:cxnLst/>
              <a:rect l="l" t="t" r="r" b="b"/>
              <a:pathLst>
                <a:path w="1884346" h="1884346">
                  <a:moveTo>
                    <a:pt x="0" y="0"/>
                  </a:moveTo>
                  <a:lnTo>
                    <a:pt x="1884346" y="0"/>
                  </a:lnTo>
                  <a:lnTo>
                    <a:pt x="1884346" y="1884346"/>
                  </a:lnTo>
                  <a:lnTo>
                    <a:pt x="0" y="1884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95300" y="3105891"/>
              <a:ext cx="4413255" cy="1737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6"/>
                </a:lnSpc>
              </a:pPr>
              <a:r>
                <a:rPr lang="en-US" sz="369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Web Application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21732" y="3237516"/>
            <a:ext cx="4440555" cy="4349916"/>
            <a:chOff x="0" y="0"/>
            <a:chExt cx="5920740" cy="5799888"/>
          </a:xfrm>
        </p:grpSpPr>
        <p:sp>
          <p:nvSpPr>
            <p:cNvPr id="17" name="Freeform 17"/>
            <p:cNvSpPr/>
            <p:nvPr/>
          </p:nvSpPr>
          <p:spPr>
            <a:xfrm>
              <a:off x="4864689" y="2082883"/>
              <a:ext cx="1056051" cy="1634122"/>
            </a:xfrm>
            <a:custGeom>
              <a:avLst/>
              <a:gdLst/>
              <a:ahLst/>
              <a:cxnLst/>
              <a:rect l="l" t="t" r="r" b="b"/>
              <a:pathLst>
                <a:path w="1056051" h="1634122">
                  <a:moveTo>
                    <a:pt x="0" y="0"/>
                  </a:moveTo>
                  <a:lnTo>
                    <a:pt x="1056051" y="0"/>
                  </a:lnTo>
                  <a:lnTo>
                    <a:pt x="1056051" y="1634122"/>
                  </a:lnTo>
                  <a:lnTo>
                    <a:pt x="0" y="1634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0"/>
              <a:ext cx="5392714" cy="5799888"/>
              <a:chOff x="0" y="0"/>
              <a:chExt cx="1065228" cy="114565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65228" cy="1145657"/>
              </a:xfrm>
              <a:custGeom>
                <a:avLst/>
                <a:gdLst/>
                <a:ahLst/>
                <a:cxnLst/>
                <a:rect l="l" t="t" r="r" b="b"/>
                <a:pathLst>
                  <a:path w="1065228" h="1145657">
                    <a:moveTo>
                      <a:pt x="38283" y="0"/>
                    </a:moveTo>
                    <a:lnTo>
                      <a:pt x="1026944" y="0"/>
                    </a:lnTo>
                    <a:cubicBezTo>
                      <a:pt x="1037098" y="0"/>
                      <a:pt x="1046835" y="4033"/>
                      <a:pt x="1054015" y="11213"/>
                    </a:cubicBezTo>
                    <a:cubicBezTo>
                      <a:pt x="1061194" y="18392"/>
                      <a:pt x="1065228" y="28130"/>
                      <a:pt x="1065228" y="38283"/>
                    </a:cubicBezTo>
                    <a:lnTo>
                      <a:pt x="1065228" y="1107373"/>
                    </a:lnTo>
                    <a:cubicBezTo>
                      <a:pt x="1065228" y="1128517"/>
                      <a:pt x="1048087" y="1145657"/>
                      <a:pt x="1026944" y="1145657"/>
                    </a:cubicBezTo>
                    <a:lnTo>
                      <a:pt x="38283" y="1145657"/>
                    </a:lnTo>
                    <a:cubicBezTo>
                      <a:pt x="17140" y="1145657"/>
                      <a:pt x="0" y="1128517"/>
                      <a:pt x="0" y="1107373"/>
                    </a:cubicBezTo>
                    <a:lnTo>
                      <a:pt x="0" y="38283"/>
                    </a:lnTo>
                    <a:cubicBezTo>
                      <a:pt x="0" y="17140"/>
                      <a:pt x="17140" y="0"/>
                      <a:pt x="38283" y="0"/>
                    </a:cubicBezTo>
                    <a:close/>
                  </a:path>
                </a:pathLst>
              </a:custGeom>
              <a:solidFill>
                <a:srgbClr val="EC3AAB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66675"/>
                <a:ext cx="1065228" cy="12123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643863" y="893630"/>
              <a:ext cx="2104989" cy="2041839"/>
            </a:xfrm>
            <a:custGeom>
              <a:avLst/>
              <a:gdLst/>
              <a:ahLst/>
              <a:cxnLst/>
              <a:rect l="l" t="t" r="r" b="b"/>
              <a:pathLst>
                <a:path w="2104989" h="2041839">
                  <a:moveTo>
                    <a:pt x="0" y="0"/>
                  </a:moveTo>
                  <a:lnTo>
                    <a:pt x="2104988" y="0"/>
                  </a:lnTo>
                  <a:lnTo>
                    <a:pt x="2104988" y="2041839"/>
                  </a:lnTo>
                  <a:lnTo>
                    <a:pt x="0" y="2041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84159" y="3544041"/>
              <a:ext cx="4424396" cy="86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 Model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07973" y="3237516"/>
            <a:ext cx="4473455" cy="4349916"/>
            <a:chOff x="0" y="0"/>
            <a:chExt cx="5964607" cy="5799888"/>
          </a:xfrm>
        </p:grpSpPr>
        <p:sp>
          <p:nvSpPr>
            <p:cNvPr id="24" name="Freeform 24"/>
            <p:cNvSpPr/>
            <p:nvPr/>
          </p:nvSpPr>
          <p:spPr>
            <a:xfrm>
              <a:off x="4908555" y="2118408"/>
              <a:ext cx="1056051" cy="1634122"/>
            </a:xfrm>
            <a:custGeom>
              <a:avLst/>
              <a:gdLst/>
              <a:ahLst/>
              <a:cxnLst/>
              <a:rect l="l" t="t" r="r" b="b"/>
              <a:pathLst>
                <a:path w="1056051" h="1634122">
                  <a:moveTo>
                    <a:pt x="0" y="0"/>
                  </a:moveTo>
                  <a:lnTo>
                    <a:pt x="1056052" y="0"/>
                  </a:lnTo>
                  <a:lnTo>
                    <a:pt x="1056052" y="1634122"/>
                  </a:lnTo>
                  <a:lnTo>
                    <a:pt x="0" y="1634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0" y="0"/>
              <a:ext cx="5392714" cy="5799888"/>
              <a:chOff x="0" y="0"/>
              <a:chExt cx="1065228" cy="114565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65228" cy="1145657"/>
              </a:xfrm>
              <a:custGeom>
                <a:avLst/>
                <a:gdLst/>
                <a:ahLst/>
                <a:cxnLst/>
                <a:rect l="l" t="t" r="r" b="b"/>
                <a:pathLst>
                  <a:path w="1065228" h="1145657">
                    <a:moveTo>
                      <a:pt x="38283" y="0"/>
                    </a:moveTo>
                    <a:lnTo>
                      <a:pt x="1026944" y="0"/>
                    </a:lnTo>
                    <a:cubicBezTo>
                      <a:pt x="1037098" y="0"/>
                      <a:pt x="1046835" y="4033"/>
                      <a:pt x="1054015" y="11213"/>
                    </a:cubicBezTo>
                    <a:cubicBezTo>
                      <a:pt x="1061194" y="18392"/>
                      <a:pt x="1065228" y="28130"/>
                      <a:pt x="1065228" y="38283"/>
                    </a:cubicBezTo>
                    <a:lnTo>
                      <a:pt x="1065228" y="1107373"/>
                    </a:lnTo>
                    <a:cubicBezTo>
                      <a:pt x="1065228" y="1128517"/>
                      <a:pt x="1048087" y="1145657"/>
                      <a:pt x="1026944" y="1145657"/>
                    </a:cubicBezTo>
                    <a:lnTo>
                      <a:pt x="38283" y="1145657"/>
                    </a:lnTo>
                    <a:cubicBezTo>
                      <a:pt x="17140" y="1145657"/>
                      <a:pt x="0" y="1128517"/>
                      <a:pt x="0" y="1107373"/>
                    </a:cubicBezTo>
                    <a:lnTo>
                      <a:pt x="0" y="38283"/>
                    </a:lnTo>
                    <a:cubicBezTo>
                      <a:pt x="0" y="17140"/>
                      <a:pt x="17140" y="0"/>
                      <a:pt x="38283" y="0"/>
                    </a:cubicBezTo>
                    <a:close/>
                  </a:path>
                </a:pathLst>
              </a:custGeom>
              <a:solidFill>
                <a:srgbClr val="7FCA3F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66675"/>
                <a:ext cx="1065228" cy="12123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904021" y="972376"/>
              <a:ext cx="1561330" cy="1927567"/>
            </a:xfrm>
            <a:custGeom>
              <a:avLst/>
              <a:gdLst/>
              <a:ahLst/>
              <a:cxnLst/>
              <a:rect l="l" t="t" r="r" b="b"/>
              <a:pathLst>
                <a:path w="1561330" h="1927567">
                  <a:moveTo>
                    <a:pt x="0" y="0"/>
                  </a:moveTo>
                  <a:lnTo>
                    <a:pt x="1561329" y="0"/>
                  </a:lnTo>
                  <a:lnTo>
                    <a:pt x="1561329" y="1927568"/>
                  </a:lnTo>
                  <a:lnTo>
                    <a:pt x="0" y="1927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84159" y="3105891"/>
              <a:ext cx="4424396" cy="1741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Retrieval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9326" y="2934697"/>
            <a:ext cx="9032031" cy="2414387"/>
            <a:chOff x="0" y="0"/>
            <a:chExt cx="2378807" cy="6358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8807" cy="635888"/>
            </a:xfrm>
            <a:custGeom>
              <a:avLst/>
              <a:gdLst/>
              <a:ahLst/>
              <a:cxnLst/>
              <a:rect l="l" t="t" r="r" b="b"/>
              <a:pathLst>
                <a:path w="2378807" h="635888">
                  <a:moveTo>
                    <a:pt x="17143" y="0"/>
                  </a:moveTo>
                  <a:lnTo>
                    <a:pt x="2361663" y="0"/>
                  </a:lnTo>
                  <a:cubicBezTo>
                    <a:pt x="2366210" y="0"/>
                    <a:pt x="2370570" y="1806"/>
                    <a:pt x="2373785" y="5021"/>
                  </a:cubicBezTo>
                  <a:cubicBezTo>
                    <a:pt x="2377000" y="8236"/>
                    <a:pt x="2378807" y="12597"/>
                    <a:pt x="2378807" y="17143"/>
                  </a:cubicBezTo>
                  <a:lnTo>
                    <a:pt x="2378807" y="618745"/>
                  </a:lnTo>
                  <a:cubicBezTo>
                    <a:pt x="2378807" y="623292"/>
                    <a:pt x="2377000" y="627652"/>
                    <a:pt x="2373785" y="630867"/>
                  </a:cubicBezTo>
                  <a:cubicBezTo>
                    <a:pt x="2370570" y="634082"/>
                    <a:pt x="2366210" y="635888"/>
                    <a:pt x="2361663" y="635888"/>
                  </a:cubicBezTo>
                  <a:lnTo>
                    <a:pt x="17143" y="635888"/>
                  </a:lnTo>
                  <a:cubicBezTo>
                    <a:pt x="12597" y="635888"/>
                    <a:pt x="8236" y="634082"/>
                    <a:pt x="5021" y="630867"/>
                  </a:cubicBezTo>
                  <a:cubicBezTo>
                    <a:pt x="1806" y="627652"/>
                    <a:pt x="0" y="623292"/>
                    <a:pt x="0" y="618745"/>
                  </a:cubicBezTo>
                  <a:lnTo>
                    <a:pt x="0" y="17143"/>
                  </a:lnTo>
                  <a:cubicBezTo>
                    <a:pt x="0" y="12597"/>
                    <a:pt x="1806" y="8236"/>
                    <a:pt x="5021" y="5021"/>
                  </a:cubicBezTo>
                  <a:cubicBezTo>
                    <a:pt x="8236" y="1806"/>
                    <a:pt x="12597" y="0"/>
                    <a:pt x="17143" y="0"/>
                  </a:cubicBezTo>
                  <a:close/>
                </a:path>
              </a:pathLst>
            </a:custGeom>
            <a:solidFill>
              <a:srgbClr val="7FCA3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378807" cy="70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9326" y="4940243"/>
            <a:ext cx="9032031" cy="2405353"/>
            <a:chOff x="0" y="0"/>
            <a:chExt cx="2378807" cy="6335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8807" cy="633509"/>
            </a:xfrm>
            <a:custGeom>
              <a:avLst/>
              <a:gdLst/>
              <a:ahLst/>
              <a:cxnLst/>
              <a:rect l="l" t="t" r="r" b="b"/>
              <a:pathLst>
                <a:path w="2378807" h="633509">
                  <a:moveTo>
                    <a:pt x="17143" y="0"/>
                  </a:moveTo>
                  <a:lnTo>
                    <a:pt x="2361663" y="0"/>
                  </a:lnTo>
                  <a:cubicBezTo>
                    <a:pt x="2366210" y="0"/>
                    <a:pt x="2370570" y="1806"/>
                    <a:pt x="2373785" y="5021"/>
                  </a:cubicBezTo>
                  <a:cubicBezTo>
                    <a:pt x="2377000" y="8236"/>
                    <a:pt x="2378807" y="12597"/>
                    <a:pt x="2378807" y="17143"/>
                  </a:cubicBezTo>
                  <a:lnTo>
                    <a:pt x="2378807" y="616365"/>
                  </a:lnTo>
                  <a:cubicBezTo>
                    <a:pt x="2378807" y="620912"/>
                    <a:pt x="2377000" y="625273"/>
                    <a:pt x="2373785" y="628488"/>
                  </a:cubicBezTo>
                  <a:cubicBezTo>
                    <a:pt x="2370570" y="631703"/>
                    <a:pt x="2366210" y="633509"/>
                    <a:pt x="2361663" y="633509"/>
                  </a:cubicBezTo>
                  <a:lnTo>
                    <a:pt x="17143" y="633509"/>
                  </a:lnTo>
                  <a:cubicBezTo>
                    <a:pt x="7675" y="633509"/>
                    <a:pt x="0" y="625833"/>
                    <a:pt x="0" y="616365"/>
                  </a:cubicBezTo>
                  <a:lnTo>
                    <a:pt x="0" y="17143"/>
                  </a:lnTo>
                  <a:cubicBezTo>
                    <a:pt x="0" y="12597"/>
                    <a:pt x="1806" y="8236"/>
                    <a:pt x="5021" y="5021"/>
                  </a:cubicBezTo>
                  <a:cubicBezTo>
                    <a:pt x="8236" y="1806"/>
                    <a:pt x="12597" y="0"/>
                    <a:pt x="17143" y="0"/>
                  </a:cubicBezTo>
                  <a:close/>
                </a:path>
              </a:pathLst>
            </a:custGeom>
            <a:solidFill>
              <a:srgbClr val="EC3AA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378807" cy="700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2700000">
            <a:off x="901883" y="3255891"/>
            <a:ext cx="1334886" cy="1334886"/>
          </a:xfrm>
          <a:custGeom>
            <a:avLst/>
            <a:gdLst/>
            <a:ahLst/>
            <a:cxnLst/>
            <a:rect l="l" t="t" r="r" b="b"/>
            <a:pathLst>
              <a:path w="1334886" h="1334886">
                <a:moveTo>
                  <a:pt x="0" y="0"/>
                </a:moveTo>
                <a:lnTo>
                  <a:pt x="1334887" y="0"/>
                </a:lnTo>
                <a:lnTo>
                  <a:pt x="1334887" y="1334886"/>
                </a:lnTo>
                <a:lnTo>
                  <a:pt x="0" y="133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2700000">
            <a:off x="901883" y="5293357"/>
            <a:ext cx="1334886" cy="1334886"/>
          </a:xfrm>
          <a:custGeom>
            <a:avLst/>
            <a:gdLst/>
            <a:ahLst/>
            <a:cxnLst/>
            <a:rect l="l" t="t" r="r" b="b"/>
            <a:pathLst>
              <a:path w="1334886" h="1334886">
                <a:moveTo>
                  <a:pt x="0" y="0"/>
                </a:moveTo>
                <a:lnTo>
                  <a:pt x="1334887" y="0"/>
                </a:lnTo>
                <a:lnTo>
                  <a:pt x="1334887" y="1334886"/>
                </a:lnTo>
                <a:lnTo>
                  <a:pt x="0" y="1334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2700000">
            <a:off x="901883" y="7219837"/>
            <a:ext cx="1334886" cy="1334886"/>
          </a:xfrm>
          <a:custGeom>
            <a:avLst/>
            <a:gdLst/>
            <a:ahLst/>
            <a:cxnLst/>
            <a:rect l="l" t="t" r="r" b="b"/>
            <a:pathLst>
              <a:path w="1334886" h="1334886">
                <a:moveTo>
                  <a:pt x="0" y="0"/>
                </a:moveTo>
                <a:lnTo>
                  <a:pt x="1334887" y="0"/>
                </a:lnTo>
                <a:lnTo>
                  <a:pt x="1334887" y="1334886"/>
                </a:lnTo>
                <a:lnTo>
                  <a:pt x="0" y="1334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1" name="Group 11"/>
          <p:cNvGrpSpPr/>
          <p:nvPr/>
        </p:nvGrpSpPr>
        <p:grpSpPr>
          <a:xfrm>
            <a:off x="1569326" y="6904707"/>
            <a:ext cx="9032031" cy="1965146"/>
            <a:chOff x="0" y="0"/>
            <a:chExt cx="2378807" cy="5175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78807" cy="517569"/>
            </a:xfrm>
            <a:custGeom>
              <a:avLst/>
              <a:gdLst/>
              <a:ahLst/>
              <a:cxnLst/>
              <a:rect l="l" t="t" r="r" b="b"/>
              <a:pathLst>
                <a:path w="2378807" h="517569">
                  <a:moveTo>
                    <a:pt x="17143" y="0"/>
                  </a:moveTo>
                  <a:lnTo>
                    <a:pt x="2361663" y="0"/>
                  </a:lnTo>
                  <a:cubicBezTo>
                    <a:pt x="2366210" y="0"/>
                    <a:pt x="2370570" y="1806"/>
                    <a:pt x="2373785" y="5021"/>
                  </a:cubicBezTo>
                  <a:cubicBezTo>
                    <a:pt x="2377000" y="8236"/>
                    <a:pt x="2378807" y="12597"/>
                    <a:pt x="2378807" y="17143"/>
                  </a:cubicBezTo>
                  <a:lnTo>
                    <a:pt x="2378807" y="500426"/>
                  </a:lnTo>
                  <a:cubicBezTo>
                    <a:pt x="2378807" y="509894"/>
                    <a:pt x="2371131" y="517569"/>
                    <a:pt x="2361663" y="517569"/>
                  </a:cubicBezTo>
                  <a:lnTo>
                    <a:pt x="17143" y="517569"/>
                  </a:lnTo>
                  <a:cubicBezTo>
                    <a:pt x="12597" y="517569"/>
                    <a:pt x="8236" y="515763"/>
                    <a:pt x="5021" y="512548"/>
                  </a:cubicBezTo>
                  <a:cubicBezTo>
                    <a:pt x="1806" y="509333"/>
                    <a:pt x="0" y="504973"/>
                    <a:pt x="0" y="500426"/>
                  </a:cubicBezTo>
                  <a:lnTo>
                    <a:pt x="0" y="17143"/>
                  </a:lnTo>
                  <a:cubicBezTo>
                    <a:pt x="0" y="12597"/>
                    <a:pt x="1806" y="8236"/>
                    <a:pt x="5021" y="5021"/>
                  </a:cubicBezTo>
                  <a:cubicBezTo>
                    <a:pt x="8236" y="1806"/>
                    <a:pt x="12597" y="0"/>
                    <a:pt x="17143" y="0"/>
                  </a:cubicBezTo>
                  <a:close/>
                </a:path>
              </a:pathLst>
            </a:custGeom>
            <a:solidFill>
              <a:srgbClr val="00CFC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378807" cy="584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700000">
            <a:off x="964753" y="3318761"/>
            <a:ext cx="1209147" cy="1209147"/>
          </a:xfrm>
          <a:prstGeom prst="roundRect">
            <a:avLst/>
          </a:prstGeom>
          <a:solidFill>
            <a:srgbClr val="708A58"/>
          </a:solid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 rot="2700000">
            <a:off x="964753" y="5305311"/>
            <a:ext cx="1209147" cy="1209147"/>
          </a:xfrm>
          <a:prstGeom prst="roundRect">
            <a:avLst/>
          </a:prstGeom>
          <a:solidFill>
            <a:srgbClr val="E9A8CA"/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21" name="Freeform 21"/>
          <p:cNvSpPr/>
          <p:nvPr/>
        </p:nvSpPr>
        <p:spPr>
          <a:xfrm rot="2700000">
            <a:off x="964753" y="7254131"/>
            <a:ext cx="1209147" cy="1209147"/>
          </a:xfrm>
          <a:prstGeom prst="roundRect">
            <a:avLst/>
          </a:prstGeom>
          <a:solidFill>
            <a:srgbClr val="009896"/>
          </a:solidFill>
        </p:spPr>
        <p:txBody>
          <a:bodyPr/>
          <a:lstStyle/>
          <a:p>
            <a:endParaRPr lang="it-IT"/>
          </a:p>
        </p:txBody>
      </p:sp>
      <p:sp>
        <p:nvSpPr>
          <p:cNvPr id="23" name="Freeform 23"/>
          <p:cNvSpPr/>
          <p:nvPr/>
        </p:nvSpPr>
        <p:spPr>
          <a:xfrm rot="-500288">
            <a:off x="15267104" y="-2730191"/>
            <a:ext cx="7298980" cy="4114800"/>
          </a:xfrm>
          <a:custGeom>
            <a:avLst/>
            <a:gdLst/>
            <a:ahLst/>
            <a:cxnLst/>
            <a:rect l="l" t="t" r="r" b="b"/>
            <a:pathLst>
              <a:path w="7298980" h="4114800">
                <a:moveTo>
                  <a:pt x="0" y="0"/>
                </a:moveTo>
                <a:lnTo>
                  <a:pt x="7298980" y="0"/>
                </a:lnTo>
                <a:lnTo>
                  <a:pt x="7298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4" name="Freeform 24"/>
          <p:cNvSpPr/>
          <p:nvPr/>
        </p:nvSpPr>
        <p:spPr>
          <a:xfrm>
            <a:off x="17259300" y="9980202"/>
            <a:ext cx="1657294" cy="613597"/>
          </a:xfrm>
          <a:custGeom>
            <a:avLst/>
            <a:gdLst/>
            <a:ahLst/>
            <a:cxnLst/>
            <a:rect l="l" t="t" r="r" b="b"/>
            <a:pathLst>
              <a:path w="1657294" h="613597">
                <a:moveTo>
                  <a:pt x="0" y="0"/>
                </a:moveTo>
                <a:lnTo>
                  <a:pt x="1657294" y="0"/>
                </a:lnTo>
                <a:lnTo>
                  <a:pt x="1657294" y="613596"/>
                </a:lnTo>
                <a:lnTo>
                  <a:pt x="0" y="6135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6456" t="-887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5" name="Freeform 25"/>
          <p:cNvSpPr/>
          <p:nvPr/>
        </p:nvSpPr>
        <p:spPr>
          <a:xfrm>
            <a:off x="-592310" y="8325730"/>
            <a:ext cx="4001062" cy="3390900"/>
          </a:xfrm>
          <a:custGeom>
            <a:avLst/>
            <a:gdLst/>
            <a:ahLst/>
            <a:cxnLst/>
            <a:rect l="l" t="t" r="r" b="b"/>
            <a:pathLst>
              <a:path w="4001062" h="3390900">
                <a:moveTo>
                  <a:pt x="0" y="0"/>
                </a:moveTo>
                <a:lnTo>
                  <a:pt x="4001062" y="0"/>
                </a:lnTo>
                <a:lnTo>
                  <a:pt x="4001062" y="3390901"/>
                </a:lnTo>
                <a:lnTo>
                  <a:pt x="0" y="33909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6" name="Freeform 26"/>
          <p:cNvSpPr/>
          <p:nvPr/>
        </p:nvSpPr>
        <p:spPr>
          <a:xfrm>
            <a:off x="-2157914" y="-522451"/>
            <a:ext cx="5566666" cy="2414541"/>
          </a:xfrm>
          <a:custGeom>
            <a:avLst/>
            <a:gdLst/>
            <a:ahLst/>
            <a:cxnLst/>
            <a:rect l="l" t="t" r="r" b="b"/>
            <a:pathLst>
              <a:path w="5566666" h="2414541">
                <a:moveTo>
                  <a:pt x="0" y="0"/>
                </a:moveTo>
                <a:lnTo>
                  <a:pt x="5566666" y="0"/>
                </a:lnTo>
                <a:lnTo>
                  <a:pt x="5566666" y="2414542"/>
                </a:lnTo>
                <a:lnTo>
                  <a:pt x="0" y="24145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24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27" name="Freeform 27"/>
          <p:cNvSpPr/>
          <p:nvPr/>
        </p:nvSpPr>
        <p:spPr>
          <a:xfrm>
            <a:off x="11132196" y="2043230"/>
            <a:ext cx="8243770" cy="8243770"/>
          </a:xfrm>
          <a:custGeom>
            <a:avLst/>
            <a:gdLst/>
            <a:ahLst/>
            <a:cxnLst/>
            <a:rect l="l" t="t" r="r" b="b"/>
            <a:pathLst>
              <a:path w="8243770" h="8243770">
                <a:moveTo>
                  <a:pt x="0" y="0"/>
                </a:moveTo>
                <a:lnTo>
                  <a:pt x="8243771" y="0"/>
                </a:lnTo>
                <a:lnTo>
                  <a:pt x="8243771" y="8243770"/>
                </a:lnTo>
                <a:lnTo>
                  <a:pt x="0" y="824377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8" name="Freeform 28"/>
          <p:cNvSpPr/>
          <p:nvPr/>
        </p:nvSpPr>
        <p:spPr>
          <a:xfrm rot="5496448">
            <a:off x="10200613" y="2732704"/>
            <a:ext cx="9388485" cy="8110140"/>
          </a:xfrm>
          <a:custGeom>
            <a:avLst/>
            <a:gdLst/>
            <a:ahLst/>
            <a:cxnLst/>
            <a:rect l="l" t="t" r="r" b="b"/>
            <a:pathLst>
              <a:path w="9388485" h="8110140">
                <a:moveTo>
                  <a:pt x="0" y="0"/>
                </a:moveTo>
                <a:lnTo>
                  <a:pt x="9388485" y="0"/>
                </a:lnTo>
                <a:lnTo>
                  <a:pt x="9388485" y="8110140"/>
                </a:lnTo>
                <a:lnTo>
                  <a:pt x="0" y="811014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0021" r="-3947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9" name="Freeform 29"/>
          <p:cNvSpPr/>
          <p:nvPr/>
        </p:nvSpPr>
        <p:spPr>
          <a:xfrm rot="-10800000">
            <a:off x="11132196" y="2043230"/>
            <a:ext cx="7155804" cy="3859045"/>
          </a:xfrm>
          <a:custGeom>
            <a:avLst/>
            <a:gdLst/>
            <a:ahLst/>
            <a:cxnLst/>
            <a:rect l="l" t="t" r="r" b="b"/>
            <a:pathLst>
              <a:path w="7155804" h="3859045">
                <a:moveTo>
                  <a:pt x="0" y="0"/>
                </a:moveTo>
                <a:lnTo>
                  <a:pt x="7155804" y="0"/>
                </a:lnTo>
                <a:lnTo>
                  <a:pt x="7155804" y="3859045"/>
                </a:lnTo>
                <a:lnTo>
                  <a:pt x="0" y="38590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r="-1206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0" name="TextBox 30"/>
          <p:cNvSpPr txBox="1"/>
          <p:nvPr/>
        </p:nvSpPr>
        <p:spPr>
          <a:xfrm>
            <a:off x="2708123" y="3199117"/>
            <a:ext cx="5322712" cy="131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1"/>
              </a:lnSpc>
            </a:pPr>
            <a:r>
              <a:rPr lang="en-US" sz="2843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Training on historical data</a:t>
            </a:r>
          </a:p>
          <a:p>
            <a:pPr algn="l">
              <a:lnSpc>
                <a:spcPts val="3169"/>
              </a:lnSpc>
            </a:pPr>
            <a:r>
              <a:rPr lang="en-US" sz="22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Rolling window of two years to consider climate trends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08123" y="5204019"/>
            <a:ext cx="5723936" cy="132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6"/>
              </a:lnSpc>
            </a:pPr>
            <a:r>
              <a:rPr lang="en-US" sz="284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Near perfect accuracy</a:t>
            </a:r>
          </a:p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Prediction of future temperature related stress with &gt;99% accuracy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08123" y="7162554"/>
            <a:ext cx="4890947" cy="13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3"/>
              </a:lnSpc>
            </a:pPr>
            <a:r>
              <a:rPr lang="en-US" sz="285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Lighting-fast inference</a:t>
            </a:r>
          </a:p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Lightweight models</a:t>
            </a:r>
          </a:p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Heavy caching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5419" y="459540"/>
            <a:ext cx="12067227" cy="158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1C1C39"/>
                </a:solidFill>
                <a:latin typeface="Poppins Bold"/>
                <a:ea typeface="Poppins Bold"/>
                <a:cs typeface="Poppins Bold"/>
                <a:sym typeface="Poppins Bold"/>
              </a:rPr>
              <a:t>Not your Grandfather’s Farm Tools: </a:t>
            </a:r>
          </a:p>
          <a:p>
            <a:pPr algn="l">
              <a:lnSpc>
                <a:spcPts val="5600"/>
              </a:lnSpc>
            </a:pPr>
            <a:r>
              <a:rPr lang="en-US" sz="4000" b="1" dirty="0">
                <a:solidFill>
                  <a:srgbClr val="1C1C39"/>
                </a:solidFill>
                <a:latin typeface="Poppins Bold"/>
                <a:ea typeface="Poppins Bold"/>
                <a:cs typeface="Poppins Bold"/>
                <a:sym typeface="Poppins Bold"/>
              </a:rPr>
              <a:t>ML-Powered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2573006" y="9301408"/>
            <a:ext cx="5624853" cy="2890961"/>
          </a:xfrm>
          <a:custGeom>
            <a:avLst/>
            <a:gdLst/>
            <a:ahLst/>
            <a:cxnLst/>
            <a:rect l="l" t="t" r="r" b="b"/>
            <a:pathLst>
              <a:path w="5624853" h="2890961">
                <a:moveTo>
                  <a:pt x="0" y="0"/>
                </a:moveTo>
                <a:lnTo>
                  <a:pt x="5624853" y="0"/>
                </a:lnTo>
                <a:lnTo>
                  <a:pt x="5624853" y="2890961"/>
                </a:lnTo>
                <a:lnTo>
                  <a:pt x="0" y="2890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2333" r="-2612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9332240">
            <a:off x="14784232" y="-1749654"/>
            <a:ext cx="4950135" cy="4114800"/>
          </a:xfrm>
          <a:custGeom>
            <a:avLst/>
            <a:gdLst/>
            <a:ahLst/>
            <a:cxnLst/>
            <a:rect l="l" t="t" r="r" b="b"/>
            <a:pathLst>
              <a:path w="4950135" h="4114800">
                <a:moveTo>
                  <a:pt x="0" y="0"/>
                </a:moveTo>
                <a:lnTo>
                  <a:pt x="4950136" y="0"/>
                </a:lnTo>
                <a:lnTo>
                  <a:pt x="4950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439518" y="9119861"/>
            <a:ext cx="1657294" cy="613597"/>
          </a:xfrm>
          <a:custGeom>
            <a:avLst/>
            <a:gdLst/>
            <a:ahLst/>
            <a:cxnLst/>
            <a:rect l="l" t="t" r="r" b="b"/>
            <a:pathLst>
              <a:path w="1657294" h="613597">
                <a:moveTo>
                  <a:pt x="0" y="0"/>
                </a:moveTo>
                <a:lnTo>
                  <a:pt x="1657294" y="0"/>
                </a:lnTo>
                <a:lnTo>
                  <a:pt x="1657294" y="613597"/>
                </a:lnTo>
                <a:lnTo>
                  <a:pt x="0" y="613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456" t="-887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 flipV="1">
            <a:off x="-219849" y="-761324"/>
            <a:ext cx="2497099" cy="2138141"/>
          </a:xfrm>
          <a:custGeom>
            <a:avLst/>
            <a:gdLst/>
            <a:ahLst/>
            <a:cxnLst/>
            <a:rect l="l" t="t" r="r" b="b"/>
            <a:pathLst>
              <a:path w="2497099" h="2138141">
                <a:moveTo>
                  <a:pt x="2497098" y="2138141"/>
                </a:moveTo>
                <a:lnTo>
                  <a:pt x="0" y="2138141"/>
                </a:lnTo>
                <a:lnTo>
                  <a:pt x="0" y="0"/>
                </a:lnTo>
                <a:lnTo>
                  <a:pt x="2497098" y="0"/>
                </a:lnTo>
                <a:lnTo>
                  <a:pt x="2497098" y="21381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501939" y="9923548"/>
            <a:ext cx="1220602" cy="1646680"/>
          </a:xfrm>
          <a:custGeom>
            <a:avLst/>
            <a:gdLst/>
            <a:ahLst/>
            <a:cxnLst/>
            <a:rect l="l" t="t" r="r" b="b"/>
            <a:pathLst>
              <a:path w="1220602" h="1646680">
                <a:moveTo>
                  <a:pt x="0" y="0"/>
                </a:moveTo>
                <a:lnTo>
                  <a:pt x="1220602" y="0"/>
                </a:lnTo>
                <a:lnTo>
                  <a:pt x="1220602" y="1646680"/>
                </a:lnTo>
                <a:lnTo>
                  <a:pt x="0" y="1646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958640" y="209550"/>
            <a:ext cx="16153600" cy="11711360"/>
            <a:chOff x="0" y="0"/>
            <a:chExt cx="21538133" cy="15615146"/>
          </a:xfrm>
        </p:grpSpPr>
        <p:sp>
          <p:nvSpPr>
            <p:cNvPr id="8" name="Freeform 8"/>
            <p:cNvSpPr/>
            <p:nvPr/>
          </p:nvSpPr>
          <p:spPr>
            <a:xfrm>
              <a:off x="2471972" y="1715479"/>
              <a:ext cx="17704841" cy="9958973"/>
            </a:xfrm>
            <a:custGeom>
              <a:avLst/>
              <a:gdLst/>
              <a:ahLst/>
              <a:cxnLst/>
              <a:rect l="l" t="t" r="r" b="b"/>
              <a:pathLst>
                <a:path w="17704841" h="9958973">
                  <a:moveTo>
                    <a:pt x="0" y="0"/>
                  </a:moveTo>
                  <a:lnTo>
                    <a:pt x="17704841" y="0"/>
                  </a:lnTo>
                  <a:lnTo>
                    <a:pt x="17704841" y="9958973"/>
                  </a:lnTo>
                  <a:lnTo>
                    <a:pt x="0" y="9958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21538133" cy="15615146"/>
            </a:xfrm>
            <a:custGeom>
              <a:avLst/>
              <a:gdLst/>
              <a:ahLst/>
              <a:cxnLst/>
              <a:rect l="l" t="t" r="r" b="b"/>
              <a:pathLst>
                <a:path w="21538133" h="15615146">
                  <a:moveTo>
                    <a:pt x="0" y="0"/>
                  </a:moveTo>
                  <a:lnTo>
                    <a:pt x="21538133" y="0"/>
                  </a:lnTo>
                  <a:lnTo>
                    <a:pt x="21538133" y="15615146"/>
                  </a:lnTo>
                  <a:lnTo>
                    <a:pt x="0" y="15615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71118" y="66675"/>
            <a:ext cx="494576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1C1C39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2573006" y="9301408"/>
            <a:ext cx="5624853" cy="2890961"/>
          </a:xfrm>
          <a:custGeom>
            <a:avLst/>
            <a:gdLst/>
            <a:ahLst/>
            <a:cxnLst/>
            <a:rect l="l" t="t" r="r" b="b"/>
            <a:pathLst>
              <a:path w="5624853" h="2890961">
                <a:moveTo>
                  <a:pt x="0" y="0"/>
                </a:moveTo>
                <a:lnTo>
                  <a:pt x="5624853" y="0"/>
                </a:lnTo>
                <a:lnTo>
                  <a:pt x="5624853" y="2890961"/>
                </a:lnTo>
                <a:lnTo>
                  <a:pt x="0" y="2890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2333" r="-2612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9332240">
            <a:off x="14784232" y="-1749654"/>
            <a:ext cx="4950135" cy="4114800"/>
          </a:xfrm>
          <a:custGeom>
            <a:avLst/>
            <a:gdLst/>
            <a:ahLst/>
            <a:cxnLst/>
            <a:rect l="l" t="t" r="r" b="b"/>
            <a:pathLst>
              <a:path w="4950135" h="4114800">
                <a:moveTo>
                  <a:pt x="0" y="0"/>
                </a:moveTo>
                <a:lnTo>
                  <a:pt x="4950136" y="0"/>
                </a:lnTo>
                <a:lnTo>
                  <a:pt x="4950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439518" y="9119861"/>
            <a:ext cx="1657294" cy="613597"/>
          </a:xfrm>
          <a:custGeom>
            <a:avLst/>
            <a:gdLst/>
            <a:ahLst/>
            <a:cxnLst/>
            <a:rect l="l" t="t" r="r" b="b"/>
            <a:pathLst>
              <a:path w="1657294" h="613597">
                <a:moveTo>
                  <a:pt x="0" y="0"/>
                </a:moveTo>
                <a:lnTo>
                  <a:pt x="1657294" y="0"/>
                </a:lnTo>
                <a:lnTo>
                  <a:pt x="1657294" y="613597"/>
                </a:lnTo>
                <a:lnTo>
                  <a:pt x="0" y="613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456" t="-887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 flipV="1">
            <a:off x="-219849" y="-761324"/>
            <a:ext cx="2497099" cy="2138141"/>
          </a:xfrm>
          <a:custGeom>
            <a:avLst/>
            <a:gdLst/>
            <a:ahLst/>
            <a:cxnLst/>
            <a:rect l="l" t="t" r="r" b="b"/>
            <a:pathLst>
              <a:path w="2497099" h="2138141">
                <a:moveTo>
                  <a:pt x="2497098" y="2138141"/>
                </a:moveTo>
                <a:lnTo>
                  <a:pt x="0" y="2138141"/>
                </a:lnTo>
                <a:lnTo>
                  <a:pt x="0" y="0"/>
                </a:lnTo>
                <a:lnTo>
                  <a:pt x="2497098" y="0"/>
                </a:lnTo>
                <a:lnTo>
                  <a:pt x="2497098" y="21381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501939" y="9923548"/>
            <a:ext cx="1220602" cy="1646680"/>
          </a:xfrm>
          <a:custGeom>
            <a:avLst/>
            <a:gdLst/>
            <a:ahLst/>
            <a:cxnLst/>
            <a:rect l="l" t="t" r="r" b="b"/>
            <a:pathLst>
              <a:path w="1220602" h="1646680">
                <a:moveTo>
                  <a:pt x="0" y="0"/>
                </a:moveTo>
                <a:lnTo>
                  <a:pt x="1220602" y="0"/>
                </a:lnTo>
                <a:lnTo>
                  <a:pt x="1220602" y="1646680"/>
                </a:lnTo>
                <a:lnTo>
                  <a:pt x="0" y="1646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958640" y="307746"/>
            <a:ext cx="16153600" cy="11711360"/>
            <a:chOff x="0" y="0"/>
            <a:chExt cx="21538133" cy="156151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538133" cy="15615146"/>
            </a:xfrm>
            <a:custGeom>
              <a:avLst/>
              <a:gdLst/>
              <a:ahLst/>
              <a:cxnLst/>
              <a:rect l="l" t="t" r="r" b="b"/>
              <a:pathLst>
                <a:path w="21538133" h="15615146">
                  <a:moveTo>
                    <a:pt x="0" y="0"/>
                  </a:moveTo>
                  <a:lnTo>
                    <a:pt x="21538133" y="0"/>
                  </a:lnTo>
                  <a:lnTo>
                    <a:pt x="21538133" y="15615146"/>
                  </a:lnTo>
                  <a:lnTo>
                    <a:pt x="0" y="15615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Freeform 9"/>
            <p:cNvSpPr/>
            <p:nvPr/>
          </p:nvSpPr>
          <p:spPr>
            <a:xfrm>
              <a:off x="2330203" y="1607156"/>
              <a:ext cx="17881862" cy="10058547"/>
            </a:xfrm>
            <a:custGeom>
              <a:avLst/>
              <a:gdLst/>
              <a:ahLst/>
              <a:cxnLst/>
              <a:rect l="l" t="t" r="r" b="b"/>
              <a:pathLst>
                <a:path w="17881862" h="10058547">
                  <a:moveTo>
                    <a:pt x="0" y="0"/>
                  </a:moveTo>
                  <a:lnTo>
                    <a:pt x="17881863" y="0"/>
                  </a:lnTo>
                  <a:lnTo>
                    <a:pt x="17881863" y="10058547"/>
                  </a:lnTo>
                  <a:lnTo>
                    <a:pt x="0" y="10058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71118" y="66675"/>
            <a:ext cx="494576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1C1C39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2573006" y="9301408"/>
            <a:ext cx="5624853" cy="2890961"/>
          </a:xfrm>
          <a:custGeom>
            <a:avLst/>
            <a:gdLst/>
            <a:ahLst/>
            <a:cxnLst/>
            <a:rect l="l" t="t" r="r" b="b"/>
            <a:pathLst>
              <a:path w="5624853" h="2890961">
                <a:moveTo>
                  <a:pt x="0" y="0"/>
                </a:moveTo>
                <a:lnTo>
                  <a:pt x="5624853" y="0"/>
                </a:lnTo>
                <a:lnTo>
                  <a:pt x="5624853" y="2890961"/>
                </a:lnTo>
                <a:lnTo>
                  <a:pt x="0" y="2890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2333" r="-2612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9332240">
            <a:off x="14784232" y="-1749654"/>
            <a:ext cx="4950135" cy="4114800"/>
          </a:xfrm>
          <a:custGeom>
            <a:avLst/>
            <a:gdLst/>
            <a:ahLst/>
            <a:cxnLst/>
            <a:rect l="l" t="t" r="r" b="b"/>
            <a:pathLst>
              <a:path w="4950135" h="4114800">
                <a:moveTo>
                  <a:pt x="0" y="0"/>
                </a:moveTo>
                <a:lnTo>
                  <a:pt x="4950136" y="0"/>
                </a:lnTo>
                <a:lnTo>
                  <a:pt x="4950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439518" y="9119861"/>
            <a:ext cx="1657294" cy="613597"/>
          </a:xfrm>
          <a:custGeom>
            <a:avLst/>
            <a:gdLst/>
            <a:ahLst/>
            <a:cxnLst/>
            <a:rect l="l" t="t" r="r" b="b"/>
            <a:pathLst>
              <a:path w="1657294" h="613597">
                <a:moveTo>
                  <a:pt x="0" y="0"/>
                </a:moveTo>
                <a:lnTo>
                  <a:pt x="1657294" y="0"/>
                </a:lnTo>
                <a:lnTo>
                  <a:pt x="1657294" y="613597"/>
                </a:lnTo>
                <a:lnTo>
                  <a:pt x="0" y="613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456" t="-887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 flipV="1">
            <a:off x="-219849" y="-761324"/>
            <a:ext cx="2497099" cy="2138141"/>
          </a:xfrm>
          <a:custGeom>
            <a:avLst/>
            <a:gdLst/>
            <a:ahLst/>
            <a:cxnLst/>
            <a:rect l="l" t="t" r="r" b="b"/>
            <a:pathLst>
              <a:path w="2497099" h="2138141">
                <a:moveTo>
                  <a:pt x="2497098" y="2138141"/>
                </a:moveTo>
                <a:lnTo>
                  <a:pt x="0" y="2138141"/>
                </a:lnTo>
                <a:lnTo>
                  <a:pt x="0" y="0"/>
                </a:lnTo>
                <a:lnTo>
                  <a:pt x="2497098" y="0"/>
                </a:lnTo>
                <a:lnTo>
                  <a:pt x="2497098" y="21381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501939" y="9923548"/>
            <a:ext cx="1220602" cy="1646680"/>
          </a:xfrm>
          <a:custGeom>
            <a:avLst/>
            <a:gdLst/>
            <a:ahLst/>
            <a:cxnLst/>
            <a:rect l="l" t="t" r="r" b="b"/>
            <a:pathLst>
              <a:path w="1220602" h="1646680">
                <a:moveTo>
                  <a:pt x="0" y="0"/>
                </a:moveTo>
                <a:lnTo>
                  <a:pt x="1220602" y="0"/>
                </a:lnTo>
                <a:lnTo>
                  <a:pt x="1220602" y="1646680"/>
                </a:lnTo>
                <a:lnTo>
                  <a:pt x="0" y="1646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1105700" y="307746"/>
            <a:ext cx="16153600" cy="11711360"/>
            <a:chOff x="0" y="0"/>
            <a:chExt cx="21538133" cy="156151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538133" cy="15615146"/>
            </a:xfrm>
            <a:custGeom>
              <a:avLst/>
              <a:gdLst/>
              <a:ahLst/>
              <a:cxnLst/>
              <a:rect l="l" t="t" r="r" b="b"/>
              <a:pathLst>
                <a:path w="21538133" h="15615146">
                  <a:moveTo>
                    <a:pt x="0" y="0"/>
                  </a:moveTo>
                  <a:lnTo>
                    <a:pt x="21538133" y="0"/>
                  </a:lnTo>
                  <a:lnTo>
                    <a:pt x="21538133" y="15615146"/>
                  </a:lnTo>
                  <a:lnTo>
                    <a:pt x="0" y="15615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Freeform 9"/>
            <p:cNvSpPr/>
            <p:nvPr/>
          </p:nvSpPr>
          <p:spPr>
            <a:xfrm>
              <a:off x="1015466" y="1143000"/>
              <a:ext cx="19507200" cy="10972800"/>
            </a:xfrm>
            <a:custGeom>
              <a:avLst/>
              <a:gdLst/>
              <a:ahLst/>
              <a:cxnLst/>
              <a:rect l="l" t="t" r="r" b="b"/>
              <a:pathLst>
                <a:path w="19507200" h="10972800">
                  <a:moveTo>
                    <a:pt x="0" y="0"/>
                  </a:moveTo>
                  <a:lnTo>
                    <a:pt x="19507200" y="0"/>
                  </a:lnTo>
                  <a:lnTo>
                    <a:pt x="195072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71118" y="66675"/>
            <a:ext cx="494576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1C1C39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46742" y="7736093"/>
            <a:ext cx="23581484" cy="6021590"/>
            <a:chOff x="0" y="0"/>
            <a:chExt cx="31441979" cy="8028787"/>
          </a:xfrm>
        </p:grpSpPr>
        <p:sp>
          <p:nvSpPr>
            <p:cNvPr id="3" name="Freeform 3"/>
            <p:cNvSpPr/>
            <p:nvPr/>
          </p:nvSpPr>
          <p:spPr>
            <a:xfrm rot="2700000">
              <a:off x="264491" y="2087086"/>
              <a:ext cx="7499804" cy="3854614"/>
            </a:xfrm>
            <a:custGeom>
              <a:avLst/>
              <a:gdLst/>
              <a:ahLst/>
              <a:cxnLst/>
              <a:rect l="l" t="t" r="r" b="b"/>
              <a:pathLst>
                <a:path w="7499804" h="3854614">
                  <a:moveTo>
                    <a:pt x="0" y="0"/>
                  </a:moveTo>
                  <a:lnTo>
                    <a:pt x="7499805" y="0"/>
                  </a:lnTo>
                  <a:lnTo>
                    <a:pt x="7499805" y="3854614"/>
                  </a:lnTo>
                  <a:lnTo>
                    <a:pt x="0" y="3854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42333" r="-26127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 rot="-2700000">
              <a:off x="23677684" y="2087086"/>
              <a:ext cx="7499804" cy="3854614"/>
            </a:xfrm>
            <a:custGeom>
              <a:avLst/>
              <a:gdLst/>
              <a:ahLst/>
              <a:cxnLst/>
              <a:rect l="l" t="t" r="r" b="b"/>
              <a:pathLst>
                <a:path w="7499804" h="3854614">
                  <a:moveTo>
                    <a:pt x="0" y="0"/>
                  </a:moveTo>
                  <a:lnTo>
                    <a:pt x="7499804" y="0"/>
                  </a:lnTo>
                  <a:lnTo>
                    <a:pt x="7499804" y="3854614"/>
                  </a:lnTo>
                  <a:lnTo>
                    <a:pt x="0" y="3854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42333" r="-26127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>
            <a:off x="1865289" y="3458096"/>
            <a:ext cx="4582534" cy="4582534"/>
          </a:xfrm>
          <a:custGeom>
            <a:avLst/>
            <a:gdLst/>
            <a:ahLst/>
            <a:cxnLst/>
            <a:rect l="l" t="t" r="r" b="b"/>
            <a:pathLst>
              <a:path w="4582534" h="4582534">
                <a:moveTo>
                  <a:pt x="0" y="0"/>
                </a:moveTo>
                <a:lnTo>
                  <a:pt x="4582534" y="0"/>
                </a:lnTo>
                <a:lnTo>
                  <a:pt x="4582534" y="4582534"/>
                </a:lnTo>
                <a:lnTo>
                  <a:pt x="0" y="4582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6848067" y="3458096"/>
            <a:ext cx="4582534" cy="4582534"/>
          </a:xfrm>
          <a:custGeom>
            <a:avLst/>
            <a:gdLst/>
            <a:ahLst/>
            <a:cxnLst/>
            <a:rect l="l" t="t" r="r" b="b"/>
            <a:pathLst>
              <a:path w="4582534" h="4582534">
                <a:moveTo>
                  <a:pt x="0" y="0"/>
                </a:moveTo>
                <a:lnTo>
                  <a:pt x="4582535" y="0"/>
                </a:lnTo>
                <a:lnTo>
                  <a:pt x="4582535" y="4582534"/>
                </a:lnTo>
                <a:lnTo>
                  <a:pt x="0" y="4582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1830846" y="3458096"/>
            <a:ext cx="4582534" cy="4582534"/>
          </a:xfrm>
          <a:custGeom>
            <a:avLst/>
            <a:gdLst/>
            <a:ahLst/>
            <a:cxnLst/>
            <a:rect l="l" t="t" r="r" b="b"/>
            <a:pathLst>
              <a:path w="4582534" h="4582534">
                <a:moveTo>
                  <a:pt x="0" y="0"/>
                </a:moveTo>
                <a:lnTo>
                  <a:pt x="4582534" y="0"/>
                </a:lnTo>
                <a:lnTo>
                  <a:pt x="4582534" y="4582534"/>
                </a:lnTo>
                <a:lnTo>
                  <a:pt x="0" y="4582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869955" y="3058544"/>
            <a:ext cx="4573203" cy="4559873"/>
          </a:xfrm>
          <a:custGeom>
            <a:avLst/>
            <a:gdLst/>
            <a:ahLst/>
            <a:cxnLst/>
            <a:rect l="l" t="t" r="r" b="b"/>
            <a:pathLst>
              <a:path w="1204465" h="1200954">
                <a:moveTo>
                  <a:pt x="33858" y="0"/>
                </a:moveTo>
                <a:lnTo>
                  <a:pt x="1170607" y="0"/>
                </a:lnTo>
                <a:cubicBezTo>
                  <a:pt x="1189306" y="0"/>
                  <a:pt x="1204465" y="15159"/>
                  <a:pt x="1204465" y="33858"/>
                </a:cubicBezTo>
                <a:lnTo>
                  <a:pt x="1204465" y="1167096"/>
                </a:lnTo>
                <a:cubicBezTo>
                  <a:pt x="1204465" y="1185795"/>
                  <a:pt x="1189306" y="1200954"/>
                  <a:pt x="1170607" y="1200954"/>
                </a:cubicBezTo>
                <a:lnTo>
                  <a:pt x="33858" y="1200954"/>
                </a:lnTo>
                <a:cubicBezTo>
                  <a:pt x="15159" y="1200954"/>
                  <a:pt x="0" y="1185795"/>
                  <a:pt x="0" y="1167096"/>
                </a:cubicBezTo>
                <a:lnTo>
                  <a:pt x="0" y="33858"/>
                </a:lnTo>
                <a:cubicBezTo>
                  <a:pt x="0" y="15159"/>
                  <a:pt x="15159" y="0"/>
                  <a:pt x="33858" y="0"/>
                </a:cubicBezTo>
                <a:close/>
              </a:path>
            </a:pathLst>
          </a:custGeom>
          <a:solidFill>
            <a:srgbClr val="7FCA3F"/>
          </a:solid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6857398" y="3058544"/>
            <a:ext cx="4573203" cy="4559873"/>
          </a:xfrm>
          <a:custGeom>
            <a:avLst/>
            <a:gdLst/>
            <a:ahLst/>
            <a:cxnLst/>
            <a:rect l="l" t="t" r="r" b="b"/>
            <a:pathLst>
              <a:path w="1204465" h="1200954">
                <a:moveTo>
                  <a:pt x="33858" y="0"/>
                </a:moveTo>
                <a:lnTo>
                  <a:pt x="1170607" y="0"/>
                </a:lnTo>
                <a:cubicBezTo>
                  <a:pt x="1189306" y="0"/>
                  <a:pt x="1204465" y="15159"/>
                  <a:pt x="1204465" y="33858"/>
                </a:cubicBezTo>
                <a:lnTo>
                  <a:pt x="1204465" y="1167096"/>
                </a:lnTo>
                <a:cubicBezTo>
                  <a:pt x="1204465" y="1185795"/>
                  <a:pt x="1189306" y="1200954"/>
                  <a:pt x="1170607" y="1200954"/>
                </a:cubicBezTo>
                <a:lnTo>
                  <a:pt x="33858" y="1200954"/>
                </a:lnTo>
                <a:cubicBezTo>
                  <a:pt x="15159" y="1200954"/>
                  <a:pt x="0" y="1185795"/>
                  <a:pt x="0" y="1167096"/>
                </a:cubicBezTo>
                <a:lnTo>
                  <a:pt x="0" y="33858"/>
                </a:lnTo>
                <a:cubicBezTo>
                  <a:pt x="0" y="15159"/>
                  <a:pt x="15159" y="0"/>
                  <a:pt x="33858" y="0"/>
                </a:cubicBezTo>
                <a:close/>
              </a:path>
            </a:pathLst>
          </a:custGeom>
          <a:solidFill>
            <a:srgbClr val="95C465"/>
          </a:solid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11844909" y="3058544"/>
            <a:ext cx="4573203" cy="4559873"/>
          </a:xfrm>
          <a:custGeom>
            <a:avLst/>
            <a:gdLst/>
            <a:ahLst/>
            <a:cxnLst/>
            <a:rect l="l" t="t" r="r" b="b"/>
            <a:pathLst>
              <a:path w="1204465" h="1200954">
                <a:moveTo>
                  <a:pt x="33858" y="0"/>
                </a:moveTo>
                <a:lnTo>
                  <a:pt x="1170607" y="0"/>
                </a:lnTo>
                <a:cubicBezTo>
                  <a:pt x="1189306" y="0"/>
                  <a:pt x="1204465" y="15159"/>
                  <a:pt x="1204465" y="33858"/>
                </a:cubicBezTo>
                <a:lnTo>
                  <a:pt x="1204465" y="1167096"/>
                </a:lnTo>
                <a:cubicBezTo>
                  <a:pt x="1204465" y="1185795"/>
                  <a:pt x="1189306" y="1200954"/>
                  <a:pt x="1170607" y="1200954"/>
                </a:cubicBezTo>
                <a:lnTo>
                  <a:pt x="33858" y="1200954"/>
                </a:lnTo>
                <a:cubicBezTo>
                  <a:pt x="15159" y="1200954"/>
                  <a:pt x="0" y="1185795"/>
                  <a:pt x="0" y="1167096"/>
                </a:cubicBezTo>
                <a:lnTo>
                  <a:pt x="0" y="33858"/>
                </a:lnTo>
                <a:cubicBezTo>
                  <a:pt x="0" y="15159"/>
                  <a:pt x="15159" y="0"/>
                  <a:pt x="33858" y="0"/>
                </a:cubicBezTo>
                <a:close/>
              </a:path>
            </a:pathLst>
          </a:custGeom>
          <a:solidFill>
            <a:srgbClr val="708A58"/>
          </a:solid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>
            <a:off x="17259300" y="-306798"/>
            <a:ext cx="1657294" cy="613597"/>
          </a:xfrm>
          <a:custGeom>
            <a:avLst/>
            <a:gdLst/>
            <a:ahLst/>
            <a:cxnLst/>
            <a:rect l="l" t="t" r="r" b="b"/>
            <a:pathLst>
              <a:path w="1657294" h="613597">
                <a:moveTo>
                  <a:pt x="0" y="0"/>
                </a:moveTo>
                <a:lnTo>
                  <a:pt x="1657294" y="0"/>
                </a:lnTo>
                <a:lnTo>
                  <a:pt x="1657294" y="613596"/>
                </a:lnTo>
                <a:lnTo>
                  <a:pt x="0" y="613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456" t="-887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-628594" y="-306798"/>
            <a:ext cx="1657294" cy="613597"/>
          </a:xfrm>
          <a:custGeom>
            <a:avLst/>
            <a:gdLst/>
            <a:ahLst/>
            <a:cxnLst/>
            <a:rect l="l" t="t" r="r" b="b"/>
            <a:pathLst>
              <a:path w="1657294" h="613597">
                <a:moveTo>
                  <a:pt x="0" y="0"/>
                </a:moveTo>
                <a:lnTo>
                  <a:pt x="1657294" y="0"/>
                </a:lnTo>
                <a:lnTo>
                  <a:pt x="1657294" y="613596"/>
                </a:lnTo>
                <a:lnTo>
                  <a:pt x="0" y="613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456" t="-8872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 flipH="1">
            <a:off x="-301199" y="2129198"/>
            <a:ext cx="903567" cy="3089119"/>
          </a:xfrm>
          <a:custGeom>
            <a:avLst/>
            <a:gdLst/>
            <a:ahLst/>
            <a:cxnLst/>
            <a:rect l="l" t="t" r="r" b="b"/>
            <a:pathLst>
              <a:path w="903567" h="3089119">
                <a:moveTo>
                  <a:pt x="903568" y="0"/>
                </a:moveTo>
                <a:lnTo>
                  <a:pt x="0" y="0"/>
                </a:lnTo>
                <a:lnTo>
                  <a:pt x="0" y="3089119"/>
                </a:lnTo>
                <a:lnTo>
                  <a:pt x="903568" y="3089119"/>
                </a:lnTo>
                <a:lnTo>
                  <a:pt x="90356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>
            <a:off x="17685631" y="2344860"/>
            <a:ext cx="903567" cy="3089119"/>
          </a:xfrm>
          <a:custGeom>
            <a:avLst/>
            <a:gdLst/>
            <a:ahLst/>
            <a:cxnLst/>
            <a:rect l="l" t="t" r="r" b="b"/>
            <a:pathLst>
              <a:path w="903567" h="3089119">
                <a:moveTo>
                  <a:pt x="0" y="0"/>
                </a:moveTo>
                <a:lnTo>
                  <a:pt x="903568" y="0"/>
                </a:lnTo>
                <a:lnTo>
                  <a:pt x="903568" y="3089119"/>
                </a:lnTo>
                <a:lnTo>
                  <a:pt x="0" y="3089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>
            <a:off x="13466368" y="3411299"/>
            <a:ext cx="1330286" cy="1245480"/>
          </a:xfrm>
          <a:custGeom>
            <a:avLst/>
            <a:gdLst/>
            <a:ahLst/>
            <a:cxnLst/>
            <a:rect l="l" t="t" r="r" b="b"/>
            <a:pathLst>
              <a:path w="1330286" h="1245480">
                <a:moveTo>
                  <a:pt x="0" y="0"/>
                </a:moveTo>
                <a:lnTo>
                  <a:pt x="1330285" y="0"/>
                </a:lnTo>
                <a:lnTo>
                  <a:pt x="1330285" y="1245480"/>
                </a:lnTo>
                <a:lnTo>
                  <a:pt x="0" y="1245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2" name="Freeform 22"/>
          <p:cNvSpPr/>
          <p:nvPr/>
        </p:nvSpPr>
        <p:spPr>
          <a:xfrm>
            <a:off x="8222645" y="3383332"/>
            <a:ext cx="1842711" cy="1301415"/>
          </a:xfrm>
          <a:custGeom>
            <a:avLst/>
            <a:gdLst/>
            <a:ahLst/>
            <a:cxnLst/>
            <a:rect l="l" t="t" r="r" b="b"/>
            <a:pathLst>
              <a:path w="1842711" h="1301415">
                <a:moveTo>
                  <a:pt x="0" y="0"/>
                </a:moveTo>
                <a:lnTo>
                  <a:pt x="1842710" y="0"/>
                </a:lnTo>
                <a:lnTo>
                  <a:pt x="1842710" y="1301414"/>
                </a:lnTo>
                <a:lnTo>
                  <a:pt x="0" y="13014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Freeform 23"/>
          <p:cNvSpPr/>
          <p:nvPr/>
        </p:nvSpPr>
        <p:spPr>
          <a:xfrm>
            <a:off x="3358222" y="3411299"/>
            <a:ext cx="1570395" cy="1273447"/>
          </a:xfrm>
          <a:custGeom>
            <a:avLst/>
            <a:gdLst/>
            <a:ahLst/>
            <a:cxnLst/>
            <a:rect l="l" t="t" r="r" b="b"/>
            <a:pathLst>
              <a:path w="1570395" h="1273447">
                <a:moveTo>
                  <a:pt x="0" y="0"/>
                </a:moveTo>
                <a:lnTo>
                  <a:pt x="1570395" y="0"/>
                </a:lnTo>
                <a:lnTo>
                  <a:pt x="1570395" y="1273447"/>
                </a:lnTo>
                <a:lnTo>
                  <a:pt x="0" y="12734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4" name="TextBox 24"/>
          <p:cNvSpPr txBox="1"/>
          <p:nvPr/>
        </p:nvSpPr>
        <p:spPr>
          <a:xfrm>
            <a:off x="2086471" y="6193021"/>
            <a:ext cx="4056746" cy="400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 of incoming risks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04408" y="4926027"/>
            <a:ext cx="3504296" cy="508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85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Visualization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48120" y="5802496"/>
            <a:ext cx="4391759" cy="118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Empower the farmer through AI based suggestions,</a:t>
            </a:r>
          </a:p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boosting biologicals efficacy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04922" y="4926027"/>
            <a:ext cx="4038750" cy="508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85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Decision Support Tool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54895" y="5607233"/>
            <a:ext cx="3553232" cy="157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farmers a useful tool resulting in customer fidelization and increased sales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57391" y="4926027"/>
            <a:ext cx="3729443" cy="508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85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Conversion Funnel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56556" y="885825"/>
            <a:ext cx="9935481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1C1C39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225</Words>
  <Application>Microsoft Office PowerPoint</Application>
  <PresentationFormat>Personalizzato</PresentationFormat>
  <Paragraphs>44</Paragraphs>
  <Slides>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5" baseType="lpstr">
      <vt:lpstr>Poppins Bold</vt:lpstr>
      <vt:lpstr>Poppins Light</vt:lpstr>
      <vt:lpstr>Calibri</vt:lpstr>
      <vt:lpstr>Poppins</vt:lpstr>
      <vt:lpstr>Poppins Semi-Bold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BIBO x Syngenta</dc:title>
  <cp:lastModifiedBy>Alberto Pasqualetto</cp:lastModifiedBy>
  <cp:revision>2</cp:revision>
  <dcterms:created xsi:type="dcterms:W3CDTF">2006-08-16T00:00:00Z</dcterms:created>
  <dcterms:modified xsi:type="dcterms:W3CDTF">2025-03-21T03:37:54Z</dcterms:modified>
  <dc:identifier>DAGiTarCmnk</dc:identifier>
</cp:coreProperties>
</file>